
<file path=[Content_Types].xml><?xml version="1.0" encoding="utf-8"?>
<Types xmlns="http://schemas.openxmlformats.org/package/2006/content-types"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62" r:id="rId4"/>
    <p:sldId id="260" r:id="rId5"/>
    <p:sldId id="261" r:id="rId6"/>
    <p:sldId id="263" r:id="rId7"/>
    <p:sldId id="265" r:id="rId8"/>
    <p:sldId id="267" r:id="rId9"/>
    <p:sldId id="274" r:id="rId10"/>
    <p:sldId id="266" r:id="rId11"/>
    <p:sldId id="275" r:id="rId12"/>
    <p:sldId id="268" r:id="rId13"/>
    <p:sldId id="270" r:id="rId14"/>
    <p:sldId id="269" r:id="rId15"/>
    <p:sldId id="271" r:id="rId16"/>
    <p:sldId id="272" r:id="rId17"/>
    <p:sldId id="273" r:id="rId18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96294" autoAdjust="0"/>
  </p:normalViewPr>
  <p:slideViewPr>
    <p:cSldViewPr snapToGrid="0">
      <p:cViewPr varScale="1">
        <p:scale>
          <a:sx n="110" d="100"/>
          <a:sy n="110" d="100"/>
        </p:scale>
        <p:origin x="1674" y="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.wmf>
</file>

<file path=ppt/media/image10.png>
</file>

<file path=ppt/media/image10.wmf>
</file>

<file path=ppt/media/image11.wmf>
</file>

<file path=ppt/media/image12.wmf>
</file>

<file path=ppt/media/image13.png>
</file>

<file path=ppt/media/image13.wmf>
</file>

<file path=ppt/media/image14.wmf>
</file>

<file path=ppt/media/image15.wmf>
</file>

<file path=ppt/media/image16.png>
</file>

<file path=ppt/media/image17.wmf>
</file>

<file path=ppt/media/image18.wmf>
</file>

<file path=ppt/media/image19.png>
</file>

<file path=ppt/media/image2.wmf>
</file>

<file path=ppt/media/image20.png>
</file>

<file path=ppt/media/image20.wmf>
</file>

<file path=ppt/media/image21.wmf>
</file>

<file path=ppt/media/image22.wmf>
</file>

<file path=ppt/media/image23.png>
</file>

<file path=ppt/media/image23.wmf>
</file>

<file path=ppt/media/image24.png>
</file>

<file path=ppt/media/image25.wmf>
</file>

<file path=ppt/media/image26.wmf>
</file>

<file path=ppt/media/image3.wmf>
</file>

<file path=ppt/media/image4.png>
</file>

<file path=ppt/media/image5.png>
</file>

<file path=ppt/media/image6.wmf>
</file>

<file path=ppt/media/image7.wmf>
</file>

<file path=ppt/media/image8.wmf>
</file>

<file path=ppt/media/image9.png>
</file>

<file path=ppt/media/image9.wm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CA4AC-FF50-4D04-B7B2-68AF78FCA3AF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02C78-974A-411D-8EE0-5D0B650C4E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0846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02C78-974A-411D-8EE0-5D0B650C4ED2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092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7615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0407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9621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0772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4801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5331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0170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6850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1383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096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1292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E848A-FD36-4182-9FDD-65B7A58C85C6}" type="datetimeFigureOut">
              <a:rPr kumimoji="1" lang="ja-JP" altLang="en-US" smtClean="0"/>
              <a:t>2017/7/26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E11D5B-9D2B-4370-BB4E-93556C0D329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6152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4.w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image" Target="../media/image20.w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2.w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image" Target="../media/image1.w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wmf"/><Relationship Id="rId5" Type="http://schemas.openxmlformats.org/officeDocument/2006/relationships/image" Target="../media/image6.wmf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 smtClean="0"/>
              <a:t>倒立振子の安定化制御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 smtClean="0"/>
              <a:t>古賀研究室</a:t>
            </a:r>
            <a:endParaRPr kumimoji="1" lang="en-US" altLang="ja-JP" dirty="0" smtClean="0"/>
          </a:p>
          <a:p>
            <a:r>
              <a:rPr lang="ja-JP" altLang="en-US" dirty="0" smtClean="0"/>
              <a:t>瀧川</a:t>
            </a:r>
            <a:r>
              <a:rPr lang="ja-JP" altLang="en-US" dirty="0"/>
              <a:t>文哉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8370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628650" y="365126"/>
            <a:ext cx="8391464" cy="1325563"/>
          </a:xfrm>
        </p:spPr>
        <p:txBody>
          <a:bodyPr/>
          <a:lstStyle/>
          <a:p>
            <a:r>
              <a:rPr lang="ja-JP" altLang="en-US" dirty="0" smtClean="0"/>
              <a:t>サンプリング</a:t>
            </a:r>
            <a:r>
              <a:rPr lang="ja-JP" altLang="en-US" dirty="0"/>
              <a:t>周期</a:t>
            </a:r>
            <a:r>
              <a:rPr lang="ja-JP" altLang="en-US" dirty="0" smtClean="0"/>
              <a:t>の考察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（シミュレーション）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表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20124652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重み行列の極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[</m:t>
                                </m:r>
                                <m:d>
                                  <m:dPr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−23,0</m:t>
                                    </m:r>
                                  </m:e>
                                </m:d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,(−23,0)]</m:t>
                                </m:r>
                              </m:oMath>
                            </m:oMathPara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1=0.005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2=0.01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表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20124652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990" r="-2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990" r="-1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990" r="-761" b="-2029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50246" r="-200761" b="-985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50246" r="-100761" b="-9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100000" r="-761" b="-100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201980" r="-761" b="-1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2" name="図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25" y="3718560"/>
            <a:ext cx="4484914" cy="3139440"/>
          </a:xfrm>
          <a:prstGeom prst="rect">
            <a:avLst/>
          </a:prstGeom>
        </p:spPr>
      </p:pic>
      <p:pic>
        <p:nvPicPr>
          <p:cNvPr id="14" name="コンテンツ プレースホルダー 13"/>
          <p:cNvPicPr>
            <a:picLocks noGrp="1" noChangeAspect="1"/>
          </p:cNvPicPr>
          <p:nvPr>
            <p:ph sz="half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789" y="3690632"/>
            <a:ext cx="4539326" cy="3177528"/>
          </a:xfrm>
        </p:spPr>
      </p:pic>
    </p:spTree>
    <p:extLst>
      <p:ext uri="{BB962C8B-B14F-4D97-AF65-F5344CB8AC3E}">
        <p14:creationId xmlns:p14="http://schemas.microsoft.com/office/powerpoint/2010/main" val="54917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サンプリング</a:t>
            </a:r>
            <a:r>
              <a:rPr lang="ja-JP" altLang="en-US" dirty="0"/>
              <a:t>周期</a:t>
            </a:r>
            <a:r>
              <a:rPr lang="ja-JP" altLang="en-US" dirty="0" smtClean="0"/>
              <a:t>の考察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（シミュレーション）</a:t>
            </a:r>
            <a:endParaRPr kumimoji="1" lang="ja-JP" altLang="en-US" dirty="0"/>
          </a:p>
        </p:txBody>
      </p:sp>
      <p:pic>
        <p:nvPicPr>
          <p:cNvPr id="6" name="コンテンツ プレースホルダー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9" y="3700936"/>
            <a:ext cx="4510091" cy="3157064"/>
          </a:xfrm>
        </p:spPr>
      </p:pic>
      <p:pic>
        <p:nvPicPr>
          <p:cNvPr id="8" name="コンテンツ プレースホルダー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3700936"/>
            <a:ext cx="4510091" cy="3157064"/>
          </a:xfr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表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20124652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重み行列の極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[</m:t>
                                </m:r>
                                <m:d>
                                  <m:dPr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−23,0</m:t>
                                    </m:r>
                                  </m:e>
                                </m:d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,(−23,0)]</m:t>
                                </m:r>
                              </m:oMath>
                            </m:oMathPara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1=0.005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2=0.01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表 10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20124652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54" t="-990" r="-2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254" t="-990" r="-1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254" t="-990" r="-761" b="-2029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54" t="-50246" r="-200761" b="-985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254" t="-50246" r="-100761" b="-9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254" t="-100000" r="-761" b="-100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254" t="-201980" r="-761" b="-1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580487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安定化制御（実験）</a:t>
            </a:r>
            <a:endParaRPr kumimoji="1" lang="ja-JP" altLang="en-US" dirty="0"/>
          </a:p>
        </p:txBody>
      </p:sp>
      <p:pic>
        <p:nvPicPr>
          <p:cNvPr id="2" name="re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4850" y="1829959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2252519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重み行列の考察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（実験）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84" y="3681198"/>
            <a:ext cx="4521434" cy="3165004"/>
          </a:xfrm>
        </p:spPr>
      </p:pic>
      <p:pic>
        <p:nvPicPr>
          <p:cNvPr id="6" name="コンテンツ プレースホルダー 5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50" y="3681198"/>
            <a:ext cx="4521434" cy="3165004"/>
          </a:xfr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90956473"/>
                  </p:ext>
                </p:extLst>
              </p:nvPr>
            </p:nvGraphicFramePr>
            <p:xfrm>
              <a:off x="1224382" y="1682587"/>
              <a:ext cx="7199999" cy="183131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1199">
                      <a:extLst>
                        <a:ext uri="{9D8B030D-6E8A-4147-A177-3AD203B41FA5}">
                          <a16:colId xmlns:a16="http://schemas.microsoft.com/office/drawing/2014/main" val="2494457666"/>
                        </a:ext>
                      </a:extLst>
                    </a:gridCol>
                    <a:gridCol w="2521882">
                      <a:extLst>
                        <a:ext uri="{9D8B030D-6E8A-4147-A177-3AD203B41FA5}">
                          <a16:colId xmlns:a16="http://schemas.microsoft.com/office/drawing/2014/main" val="2833104919"/>
                        </a:ext>
                      </a:extLst>
                    </a:gridCol>
                    <a:gridCol w="1976918">
                      <a:extLst>
                        <a:ext uri="{9D8B030D-6E8A-4147-A177-3AD203B41FA5}">
                          <a16:colId xmlns:a16="http://schemas.microsoft.com/office/drawing/2014/main" val="3476331921"/>
                        </a:ext>
                      </a:extLst>
                    </a:gridCol>
                  </a:tblGrid>
                  <a:tr h="45041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重み行列の極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サンプリング周期</a:t>
                          </a:r>
                          <a:r>
                            <a:rPr kumimoji="1" lang="en-US" altLang="ja-JP" sz="15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ja-JP" altLang="en-US" sz="12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91107180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3"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2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[</m:t>
                                </m:r>
                                <m:d>
                                  <m:dPr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−23,0</m:t>
                                    </m:r>
                                  </m:e>
                                </m:d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,(−23,0)]</m:t>
                                </m:r>
                              </m:oMath>
                            </m:oMathPara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2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ja-JP" alt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11566254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B05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B05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cs typeface="+mn-cs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8418473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accent1">
                                                <a:lumMod val="75000"/>
                                              </a:schemeClr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cs typeface="+mn-cs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accent1">
                                <a:lumMod val="75000"/>
                              </a:schemeClr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734726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90956473"/>
                  </p:ext>
                </p:extLst>
              </p:nvPr>
            </p:nvGraphicFramePr>
            <p:xfrm>
              <a:off x="1224382" y="1682587"/>
              <a:ext cx="7199999" cy="183131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1199">
                      <a:extLst>
                        <a:ext uri="{9D8B030D-6E8A-4147-A177-3AD203B41FA5}">
                          <a16:colId xmlns:a16="http://schemas.microsoft.com/office/drawing/2014/main" val="2494457666"/>
                        </a:ext>
                      </a:extLst>
                    </a:gridCol>
                    <a:gridCol w="2521882">
                      <a:extLst>
                        <a:ext uri="{9D8B030D-6E8A-4147-A177-3AD203B41FA5}">
                          <a16:colId xmlns:a16="http://schemas.microsoft.com/office/drawing/2014/main" val="2833104919"/>
                        </a:ext>
                      </a:extLst>
                    </a:gridCol>
                    <a:gridCol w="1976918">
                      <a:extLst>
                        <a:ext uri="{9D8B030D-6E8A-4147-A177-3AD203B41FA5}">
                          <a16:colId xmlns:a16="http://schemas.microsoft.com/office/drawing/2014/main" val="3476331921"/>
                        </a:ext>
                      </a:extLst>
                    </a:gridCol>
                  </a:tblGrid>
                  <a:tr h="4800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26" t="-6329" r="-167494" b="-2835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7246" t="-6329" r="-79227" b="-2835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64000" t="-6329" r="-923" b="-2835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91107180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26" t="-113514" r="-167494" b="-202703"/>
                          </a:stretch>
                        </a:blipFill>
                      </a:tcPr>
                    </a:tc>
                    <a:tc rowSpan="3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107246" t="-37838" r="-79227" b="-901"/>
                          </a:stretch>
                        </a:blipFill>
                      </a:tcPr>
                    </a:tc>
                    <a:tc rowSpan="3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64000" t="-37838" r="-923" b="-90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11566254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26" t="-213514" r="-167494" b="-102703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8418473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5"/>
                          <a:stretch>
                            <a:fillRect l="-226" t="-313514" r="-167494" b="-2703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73472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30719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オブザーバの極の考察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（実験）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9" y="3692997"/>
            <a:ext cx="4515726" cy="3161008"/>
          </a:xfrm>
        </p:spPr>
      </p:pic>
      <p:pic>
        <p:nvPicPr>
          <p:cNvPr id="6" name="コンテンツ プレースホルダー 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50" y="3710694"/>
            <a:ext cx="4515726" cy="3161008"/>
          </a:xfr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81226969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重み行列の極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1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−23,0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,(−23,0)]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B05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2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−50,0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,(−50,0)]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81226969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54" t="-1111" r="-2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254" t="-1111" r="-1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254" t="-1111" r="-761" b="-2377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54" t="-42925" r="-200761" b="-9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254" t="-101111" r="-100761" b="-137778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254" t="-42925" r="-761" b="-9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254" t="-148361" r="-100761" b="-1639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058456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サンプリング周期の考察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（実験）</a:t>
            </a:r>
            <a:endParaRPr kumimoji="1" lang="ja-JP" altLang="en-US" dirty="0"/>
          </a:p>
        </p:txBody>
      </p:sp>
      <p:pic>
        <p:nvPicPr>
          <p:cNvPr id="6" name="コンテンツ プレースホルダー 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49" y="3704795"/>
            <a:ext cx="4504579" cy="3153205"/>
          </a:xfr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13784244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重み行列の極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[</m:t>
                                </m:r>
                                <m:d>
                                  <m:dPr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−23,0</m:t>
                                    </m:r>
                                  </m:e>
                                </m:d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,(−23,0)]</m:t>
                                </m:r>
                              </m:oMath>
                            </m:oMathPara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FF000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1=0.005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FF000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𝑑𝑡</m:t>
                                </m:r>
                                <m:r>
                                  <a:rPr kumimoji="1" lang="en-US" altLang="ja-JP" sz="1400" b="0" i="1" u="none" strike="noStrike" kern="1200" cap="none" spc="0" normalizeH="0" baseline="0" noProof="0" dirty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2=0.01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表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13784244"/>
                  </p:ext>
                </p:extLst>
              </p:nvPr>
            </p:nvGraphicFramePr>
            <p:xfrm>
              <a:off x="1224382" y="1686352"/>
              <a:ext cx="7200000" cy="184557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3568318076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404275391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032542038"/>
                        </a:ext>
                      </a:extLst>
                    </a:gridCol>
                  </a:tblGrid>
                  <a:tr h="615191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54" t="-990" r="-2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254" t="-990" r="-100761" b="-2029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254" t="-990" r="-761" b="-2029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85816554"/>
                      </a:ext>
                    </a:extLst>
                  </a:tr>
                  <a:tr h="615191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54" t="-50246" r="-200761" b="-985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254" t="-50246" r="-100761" b="-9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254" t="-100000" r="-761" b="-100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52304203"/>
                      </a:ext>
                    </a:extLst>
                  </a:tr>
                  <a:tr h="615191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254" t="-201980" r="-761" b="-19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86255398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9" name="コンテンツ プレースホルダー 8"/>
          <p:cNvPicPr>
            <a:picLocks noGrp="1" noChangeAspect="1"/>
          </p:cNvPicPr>
          <p:nvPr>
            <p:ph sz="half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" y="3663499"/>
            <a:ext cx="4563573" cy="3194501"/>
          </a:xfrm>
        </p:spPr>
      </p:pic>
    </p:spTree>
    <p:extLst>
      <p:ext uri="{BB962C8B-B14F-4D97-AF65-F5344CB8AC3E}">
        <p14:creationId xmlns:p14="http://schemas.microsoft.com/office/powerpoint/2010/main" val="116400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振り上げ制御</a:t>
            </a:r>
            <a:endParaRPr kumimoji="1" lang="ja-JP" altLang="en-US" dirty="0"/>
          </a:p>
        </p:txBody>
      </p:sp>
      <p:pic>
        <p:nvPicPr>
          <p:cNvPr id="2" name="swing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4850" y="1825625"/>
            <a:ext cx="7735888" cy="4351338"/>
          </a:xfrm>
        </p:spPr>
      </p:pic>
    </p:spTree>
    <p:extLst>
      <p:ext uri="{BB962C8B-B14F-4D97-AF65-F5344CB8AC3E}">
        <p14:creationId xmlns:p14="http://schemas.microsoft.com/office/powerpoint/2010/main" val="6748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振り上げ制御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02456758"/>
                  </p:ext>
                </p:extLst>
              </p:nvPr>
            </p:nvGraphicFramePr>
            <p:xfrm>
              <a:off x="1524000" y="1940412"/>
              <a:ext cx="6096000" cy="1508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2000">
                      <a:extLst>
                        <a:ext uri="{9D8B030D-6E8A-4147-A177-3AD203B41FA5}">
                          <a16:colId xmlns:a16="http://schemas.microsoft.com/office/drawing/2014/main" val="4213968175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276072503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185866168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kumimoji="1" lang="ja-JP" alt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0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tx1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𝑘</m:t>
                                </m:r>
                              </m:oMath>
                            </m:oMathPara>
                          </a14:m>
                          <a:endParaRPr kumimoji="1" lang="ja-JP" altLang="en-US" sz="16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8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oMath>
                            </m:oMathPara>
                          </a14:m>
                          <a:endParaRPr kumimoji="1" lang="ja-JP" alt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209396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case1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1.0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a:rPr kumimoji="1" lang="en-US" altLang="ja-JP" b="0" i="0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+3</m:t>
                                </m:r>
                              </m:oMath>
                            </m:oMathPara>
                          </a14:m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067476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case2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1.0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a:rPr kumimoji="1" lang="en-US" altLang="ja-JP" b="0" i="0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+4</m:t>
                                </m:r>
                              </m:oMath>
                            </m:oMathPara>
                          </a14:m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1217379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70C0"/>
                              </a:solidFill>
                            </a:rPr>
                            <a:t>case3</a:t>
                          </a:r>
                          <a:endParaRPr kumimoji="1" lang="ja-JP" altLang="en-US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1.0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b="0" i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e</m:t>
                                </m:r>
                                <m:r>
                                  <a:rPr kumimoji="1" lang="en-US" altLang="ja-JP" b="0" i="0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</a:rPr>
                                  <m:t>+5</m:t>
                                </m:r>
                              </m:oMath>
                            </m:oMathPara>
                          </a14:m>
                          <a:endParaRPr kumimoji="1" lang="ja-JP" altLang="en-US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70C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978872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02456758"/>
                  </p:ext>
                </p:extLst>
              </p:nvPr>
            </p:nvGraphicFramePr>
            <p:xfrm>
              <a:off x="1524000" y="1940412"/>
              <a:ext cx="6096000" cy="150876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2000">
                      <a:extLst>
                        <a:ext uri="{9D8B030D-6E8A-4147-A177-3AD203B41FA5}">
                          <a16:colId xmlns:a16="http://schemas.microsoft.com/office/drawing/2014/main" val="4213968175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276072503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1858661688"/>
                        </a:ext>
                      </a:extLst>
                    </a:gridCol>
                  </a:tblGrid>
                  <a:tr h="396240">
                    <a:tc>
                      <a:txBody>
                        <a:bodyPr/>
                        <a:lstStyle/>
                        <a:p>
                          <a:endParaRPr kumimoji="1" lang="ja-JP" alt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99" t="-1538" r="-100599" b="-30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901" t="-1538" r="-901" b="-30461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093963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case1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99" t="-108197" r="-100599" b="-2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FF000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0674765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case2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99" t="-208197" r="-100599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B05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B05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1217379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70C0"/>
                              </a:solidFill>
                            </a:rPr>
                            <a:t>case3</a:t>
                          </a:r>
                          <a:endParaRPr kumimoji="1" lang="ja-JP" altLang="en-US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99" t="-308197" r="-100599" b="-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dirty="0" smtClean="0">
                              <a:solidFill>
                                <a:srgbClr val="0070C0"/>
                              </a:solidFill>
                            </a:rPr>
                            <a:t>0.31</a:t>
                          </a:r>
                          <a:endParaRPr kumimoji="1" lang="ja-JP" altLang="en-US" dirty="0">
                            <a:solidFill>
                              <a:srgbClr val="0070C0"/>
                            </a:solidFill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49788725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2" name="コンテンツ プレースホルダー 11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3" y="3698895"/>
            <a:ext cx="4513007" cy="3159105"/>
          </a:xfrm>
        </p:spPr>
      </p:pic>
      <p:pic>
        <p:nvPicPr>
          <p:cNvPr id="13" name="コンテンツ プレースホルダー 12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149" y="3698895"/>
            <a:ext cx="4513007" cy="3159105"/>
          </a:xfrm>
        </p:spPr>
      </p:pic>
    </p:spTree>
    <p:extLst>
      <p:ext uri="{BB962C8B-B14F-4D97-AF65-F5344CB8AC3E}">
        <p14:creationId xmlns:p14="http://schemas.microsoft.com/office/powerpoint/2010/main" val="4244022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発表内容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ja-JP" altLang="en-US" dirty="0" smtClean="0"/>
                  <a:t>パラメータの検証</a:t>
                </a:r>
                <a:endParaRPr kumimoji="1" lang="en-US" altLang="ja-JP" dirty="0" smtClean="0"/>
              </a:p>
              <a:p>
                <a:pPr lvl="1"/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の検証</m:t>
                    </m:r>
                  </m:oMath>
                </a14:m>
                <a:endParaRPr kumimoji="1" lang="en-US" altLang="ja-JP" dirty="0" smtClean="0"/>
              </a:p>
              <a:p>
                <a:pPr lvl="1"/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𝑀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と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の</m:t>
                    </m:r>
                    <m:r>
                      <a:rPr lang="ja-JP" altLang="en-US" i="1" smtClean="0">
                        <a:latin typeface="Cambria Math" panose="02040503050406030204" pitchFamily="18" charset="0"/>
                      </a:rPr>
                      <m:t>検証</m:t>
                    </m:r>
                  </m:oMath>
                </a14:m>
                <a:endParaRPr kumimoji="1" lang="en-US" altLang="ja-JP" dirty="0" smtClean="0"/>
              </a:p>
              <a:p>
                <a:pPr lvl="1"/>
                <a14:m>
                  <m:oMath xmlns:m="http://schemas.openxmlformats.org/officeDocument/2006/math"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𝐽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と</m:t>
                    </m:r>
                    <m:r>
                      <a:rPr kumimoji="1" lang="en-US" altLang="ja-JP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ja-JP" altLang="en-US" i="1">
                        <a:latin typeface="Cambria Math" panose="02040503050406030204" pitchFamily="18" charset="0"/>
                      </a:rPr>
                      <m:t>の</m:t>
                    </m:r>
                  </m:oMath>
                </a14:m>
                <a:r>
                  <a:rPr kumimoji="1" lang="ja-JP" altLang="en-US" dirty="0" smtClean="0"/>
                  <a:t>検証</a:t>
                </a:r>
                <a:endParaRPr kumimoji="1" lang="en-US" altLang="ja-JP" dirty="0" smtClean="0"/>
              </a:p>
              <a:p>
                <a:pPr lvl="1"/>
                <a:r>
                  <a:rPr lang="ja-JP" altLang="en-US" dirty="0" smtClean="0"/>
                  <a:t>パラメータ一覧</a:t>
                </a:r>
                <a:endParaRPr lang="en-US" altLang="ja-JP" dirty="0" smtClean="0"/>
              </a:p>
              <a:p>
                <a:r>
                  <a:rPr kumimoji="1" lang="ja-JP" altLang="en-US" dirty="0" smtClean="0"/>
                  <a:t>安定化制御</a:t>
                </a:r>
                <a:endParaRPr kumimoji="1" lang="en-US" altLang="ja-JP" dirty="0" smtClean="0"/>
              </a:p>
              <a:p>
                <a:r>
                  <a:rPr lang="ja-JP" altLang="en-US" dirty="0" smtClean="0"/>
                  <a:t>振り上げ</a:t>
                </a:r>
                <a:r>
                  <a:rPr lang="ja-JP" altLang="en-US" dirty="0"/>
                  <a:t>制御</a:t>
                </a:r>
                <a:endParaRPr kumimoji="1" lang="en-US" altLang="ja-JP" dirty="0" smtClean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91" t="-266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051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𝑀と𝑓の検証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60810" y="1313584"/>
            <a:ext cx="3868340" cy="823912"/>
          </a:xfrm>
        </p:spPr>
        <p:txBody>
          <a:bodyPr/>
          <a:lstStyle/>
          <a:p>
            <a:r>
              <a:rPr kumimoji="1" lang="ja-JP" altLang="en-US" dirty="0" smtClean="0"/>
              <a:t>ステップ応答による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869134" y="1313584"/>
            <a:ext cx="3887391" cy="823912"/>
          </a:xfrm>
        </p:spPr>
        <p:txBody>
          <a:bodyPr/>
          <a:lstStyle/>
          <a:p>
            <a:r>
              <a:rPr kumimoji="1" lang="ja-JP" altLang="en-US" dirty="0" smtClean="0"/>
              <a:t>フィードバックによる</a:t>
            </a:r>
            <a:endParaRPr kumimoji="1" lang="ja-JP" altLang="en-US" dirty="0"/>
          </a:p>
        </p:txBody>
      </p:sp>
      <p:pic>
        <p:nvPicPr>
          <p:cNvPr id="14" name="コンテンツ プレースホルダー 13"/>
          <p:cNvPicPr>
            <a:picLocks noGrp="1" noChangeAspect="1"/>
          </p:cNvPicPr>
          <p:nvPr>
            <p:ph sz="quarter" idx="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972" y="3070002"/>
            <a:ext cx="4638740" cy="3247117"/>
          </a:xfrm>
        </p:spPr>
      </p:pic>
      <p:pic>
        <p:nvPicPr>
          <p:cNvPr id="16" name="コンテンツ プレースホルダー 15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4" y="3070002"/>
            <a:ext cx="4539166" cy="3177415"/>
          </a:xfr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7" name="表 1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02337627"/>
                  </p:ext>
                </p:extLst>
              </p:nvPr>
            </p:nvGraphicFramePr>
            <p:xfrm>
              <a:off x="224176" y="2247317"/>
              <a:ext cx="8618958" cy="85332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516889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96656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13550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47105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800" i="1" dirty="0" smtClean="0">
                              <a:solidFill>
                                <a:schemeClr val="tx1"/>
                              </a:solidFill>
                            </a:rPr>
                            <a:t>M</a:t>
                          </a:r>
                          <a:endParaRPr kumimoji="1" lang="ja-JP" altLang="en-US" sz="1800" i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1.00</m:t>
                                </m:r>
                              </m:oMath>
                            </m:oMathPara>
                          </a14:m>
                          <a:endParaRPr kumimoji="1" lang="ja-JP" altLang="en-US" sz="2000" dirty="0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1.51</m:t>
                                </m:r>
                              </m:oMath>
                            </m:oMathPara>
                          </a14:m>
                          <a:endParaRPr kumimoji="1" lang="ja-JP" altLang="en-US" sz="2000" b="0" dirty="0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226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800" i="1" dirty="0" smtClean="0">
                              <a:solidFill>
                                <a:schemeClr val="tx1"/>
                              </a:solidFill>
                            </a:rPr>
                            <a:t>f</a:t>
                          </a:r>
                          <a:endParaRPr kumimoji="1" lang="ja-JP" altLang="en-US" sz="1800" i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l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9.67</m:t>
                                </m:r>
                              </m:oMath>
                            </m:oMathPara>
                          </a14:m>
                          <a:endParaRPr kumimoji="1" lang="ja-JP" altLang="en-US" sz="2000" dirty="0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2000" b="0" i="1" smtClean="0">
                                    <a:latin typeface="Cambria Math" panose="02040503050406030204" pitchFamily="18" charset="0"/>
                                  </a:rPr>
                                  <m:t>16.5</m:t>
                                </m:r>
                              </m:oMath>
                            </m:oMathPara>
                          </a14:m>
                          <a:endParaRPr kumimoji="1" lang="ja-JP" altLang="en-US" sz="2000" b="0" dirty="0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7" name="表 1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02337627"/>
                  </p:ext>
                </p:extLst>
              </p:nvPr>
            </p:nvGraphicFramePr>
            <p:xfrm>
              <a:off x="224176" y="2247317"/>
              <a:ext cx="8618958" cy="85332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516889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966561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4135508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47105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800" i="1" dirty="0" smtClean="0">
                              <a:solidFill>
                                <a:schemeClr val="tx1"/>
                              </a:solidFill>
                            </a:rPr>
                            <a:t>M</a:t>
                          </a:r>
                          <a:endParaRPr kumimoji="1" lang="ja-JP" altLang="en-US" sz="1800" i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3210" t="-8974" r="-104608" b="-9487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8542" t="-8974" r="-295" b="-9487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226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en-US" altLang="ja-JP" sz="1800" i="1" dirty="0" smtClean="0">
                              <a:solidFill>
                                <a:schemeClr val="tx1"/>
                              </a:solidFill>
                            </a:rPr>
                            <a:t>f</a:t>
                          </a:r>
                          <a:endParaRPr kumimoji="1" lang="ja-JP" altLang="en-US" sz="1800" i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3210" t="-134921" r="-104608" b="-1746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8542" t="-134921" r="-295" b="-1746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34993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𝐽と𝑐の検証</a:t>
            </a:r>
            <a:br>
              <a:rPr lang="ja-JP" altLang="en-US" dirty="0"/>
            </a:br>
            <a:endParaRPr kumimoji="1" lang="ja-JP" altLang="en-US" dirty="0"/>
          </a:p>
        </p:txBody>
      </p:sp>
      <p:pic>
        <p:nvPicPr>
          <p:cNvPr id="6" name="コンテンツ プレースホルダー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85" y="1156273"/>
            <a:ext cx="7763209" cy="5434247"/>
          </a:xfrm>
        </p:spPr>
      </p:pic>
    </p:spTree>
    <p:extLst>
      <p:ext uri="{BB962C8B-B14F-4D97-AF65-F5344CB8AC3E}">
        <p14:creationId xmlns:p14="http://schemas.microsoft.com/office/powerpoint/2010/main" val="3044780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パラメータ</a:t>
            </a:r>
            <a:r>
              <a:rPr lang="ja-JP" altLang="en-US" dirty="0"/>
              <a:t>一覧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927" y="1825625"/>
            <a:ext cx="3056145" cy="4351338"/>
          </a:xfrm>
        </p:spPr>
      </p:pic>
    </p:spTree>
    <p:extLst>
      <p:ext uri="{BB962C8B-B14F-4D97-AF65-F5344CB8AC3E}">
        <p14:creationId xmlns:p14="http://schemas.microsoft.com/office/powerpoint/2010/main" val="60519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安定化制御</a:t>
            </a:r>
            <a:endParaRPr lang="ja-JP" altLang="en-US" dirty="0"/>
          </a:p>
        </p:txBody>
      </p:sp>
      <p:sp>
        <p:nvSpPr>
          <p:cNvPr id="11" name="コンテンツ プレースホルダー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シミュレーション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重み行列の考察</a:t>
            </a:r>
            <a:endParaRPr lang="en-US" altLang="ja-JP" dirty="0" smtClean="0"/>
          </a:p>
          <a:p>
            <a:pPr lvl="2"/>
            <a:r>
              <a:rPr kumimoji="1" lang="ja-JP" altLang="en-US" dirty="0"/>
              <a:t>オブザーバ</a:t>
            </a:r>
            <a:r>
              <a:rPr kumimoji="1" lang="ja-JP" altLang="en-US" dirty="0" smtClean="0"/>
              <a:t>の極の考察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サンプリング周期の考察</a:t>
            </a:r>
            <a:endParaRPr lang="en-US" altLang="ja-JP" dirty="0" smtClean="0"/>
          </a:p>
          <a:p>
            <a:r>
              <a:rPr kumimoji="1" lang="ja-JP" altLang="en-US" dirty="0" smtClean="0"/>
              <a:t>実験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重み</a:t>
            </a:r>
            <a:r>
              <a:rPr lang="ja-JP" altLang="en-US" dirty="0"/>
              <a:t>行列</a:t>
            </a:r>
            <a:r>
              <a:rPr lang="ja-JP" altLang="en-US" dirty="0" smtClean="0"/>
              <a:t>の検証</a:t>
            </a:r>
            <a:endParaRPr lang="en-US" altLang="ja-JP" dirty="0" smtClean="0"/>
          </a:p>
          <a:p>
            <a:pPr lvl="2"/>
            <a:r>
              <a:rPr kumimoji="1" lang="ja-JP" altLang="en-US" dirty="0"/>
              <a:t>オブザーバ</a:t>
            </a:r>
            <a:r>
              <a:rPr kumimoji="1" lang="ja-JP" altLang="en-US" dirty="0" smtClean="0"/>
              <a:t>の</a:t>
            </a:r>
            <a:r>
              <a:rPr kumimoji="1" lang="ja-JP" altLang="en-US" dirty="0"/>
              <a:t>極</a:t>
            </a:r>
            <a:r>
              <a:rPr kumimoji="1" lang="ja-JP" altLang="en-US" dirty="0" smtClean="0"/>
              <a:t>の検証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サンプリング</a:t>
            </a:r>
            <a:r>
              <a:rPr lang="ja-JP" altLang="en-US" dirty="0"/>
              <a:t>周期</a:t>
            </a:r>
            <a:r>
              <a:rPr lang="ja-JP" altLang="en-US" dirty="0" smtClean="0"/>
              <a:t>の</a:t>
            </a:r>
            <a:r>
              <a:rPr lang="ja-JP" altLang="en-US" dirty="0"/>
              <a:t>検証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4008556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628650" y="365126"/>
            <a:ext cx="8391464" cy="1325563"/>
          </a:xfrm>
        </p:spPr>
        <p:txBody>
          <a:bodyPr/>
          <a:lstStyle/>
          <a:p>
            <a:r>
              <a:rPr lang="ja-JP" altLang="en-US" dirty="0" smtClean="0"/>
              <a:t>重み</a:t>
            </a:r>
            <a:r>
              <a:rPr lang="ja-JP" altLang="en-US" dirty="0"/>
              <a:t>行列</a:t>
            </a:r>
            <a:r>
              <a:rPr lang="ja-JP" altLang="en-US" dirty="0" smtClean="0"/>
              <a:t>の考察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（シミュレーション）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48994162"/>
                  </p:ext>
                </p:extLst>
              </p:nvPr>
            </p:nvGraphicFramePr>
            <p:xfrm>
              <a:off x="1224382" y="1682587"/>
              <a:ext cx="7199999" cy="183131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1199">
                      <a:extLst>
                        <a:ext uri="{9D8B030D-6E8A-4147-A177-3AD203B41FA5}">
                          <a16:colId xmlns:a16="http://schemas.microsoft.com/office/drawing/2014/main" val="2494457666"/>
                        </a:ext>
                      </a:extLst>
                    </a:gridCol>
                    <a:gridCol w="2521882">
                      <a:extLst>
                        <a:ext uri="{9D8B030D-6E8A-4147-A177-3AD203B41FA5}">
                          <a16:colId xmlns:a16="http://schemas.microsoft.com/office/drawing/2014/main" val="2833104919"/>
                        </a:ext>
                      </a:extLst>
                    </a:gridCol>
                    <a:gridCol w="1976918">
                      <a:extLst>
                        <a:ext uri="{9D8B030D-6E8A-4147-A177-3AD203B41FA5}">
                          <a16:colId xmlns:a16="http://schemas.microsoft.com/office/drawing/2014/main" val="3476331921"/>
                        </a:ext>
                      </a:extLst>
                    </a:gridCol>
                  </a:tblGrid>
                  <a:tr h="45041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重み行列の極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サンプリング周期</a:t>
                          </a:r>
                          <a:r>
                            <a:rPr kumimoji="1" lang="en-US" altLang="ja-JP" sz="15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+mn-lt"/>
                              <a:ea typeface="+mn-ea"/>
                              <a:cs typeface="+mn-cs"/>
                            </a:rPr>
                            <a:t>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ja-JP" altLang="en-US" sz="12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91107180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rgbClr val="FF0000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rgbClr val="FF0000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rgbClr val="FF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3"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2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 [</m:t>
                                </m:r>
                                <m:d>
                                  <m:dPr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prstClr val="black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ea typeface="+mn-ea"/>
                                        <a:cs typeface="+mn-cs"/>
                                      </a:rPr>
                                      <m:t>−23,0</m:t>
                                    </m:r>
                                  </m:e>
                                </m:d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,(−23,0)]</m:t>
                                </m:r>
                              </m:oMath>
                            </m:oMathPara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2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ja-JP" altLang="en-US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211566254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rgbClr val="00B050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rgbClr val="00B050"/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rgbClr val="00B050"/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cs typeface="+mn-cs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rgbClr val="00B050"/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rgbClr val="00B050"/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8418473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kumimoji="1" lang="en-US" altLang="ja-JP" sz="1400" b="0" i="1" smtClean="0"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kumimoji="1" lang="en-US" altLang="ja-JP" sz="1400" b="0" i="1" smtClean="0"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schemeClr val="accent1">
                                        <a:lumMod val="75000"/>
                                      </a:schemeClr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cs typeface="+mn-cs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u="none" strike="noStrike" kern="1200" cap="none" spc="0" normalizeH="0" baseline="0" noProof="0" smtClean="0">
                                        <a:ln>
                                          <a:noFill/>
                                        </a:ln>
                                        <a:solidFill>
                                          <a:schemeClr val="accent1">
                                            <a:lumMod val="75000"/>
                                          </a:schemeClr>
                                        </a:solidFill>
                                        <a:effectLst/>
                                        <a:uLnTx/>
                                        <a:uFillTx/>
                                        <a:latin typeface="Cambria Math" panose="02040503050406030204" pitchFamily="18" charset="0"/>
                                        <a:cs typeface="+mn-cs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u="none" strike="noStrike" kern="1200" cap="none" spc="0" normalizeH="0" baseline="0" noProof="0" smtClean="0">
                                            <a:ln>
                                              <a:noFill/>
                                            </a:ln>
                                            <a:solidFill>
                                              <a:schemeClr val="accent1">
                                                <a:lumMod val="75000"/>
                                              </a:schemeClr>
                                            </a:solidFill>
                                            <a:effectLst/>
                                            <a:uLnTx/>
                                            <a:uFillTx/>
                                            <a:latin typeface="Cambria Math" panose="02040503050406030204" pitchFamily="18" charset="0"/>
                                            <a:cs typeface="+mn-cs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<a:ln>
                                                    <a:noFill/>
                                                  </a:ln>
                                                  <a:solidFill>
                                                    <a:schemeClr val="accent1">
                                                      <a:lumMod val="75000"/>
                                                    </a:schemeClr>
                                                  </a:solidFill>
                                                  <a:effectLst/>
                                                  <a:uLnTx/>
                                                  <a:uFillTx/>
                                                  <a:latin typeface="Cambria Math" panose="02040503050406030204" pitchFamily="18" charset="0"/>
                                                  <a:cs typeface="+mn-cs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u="none" strike="noStrike" kern="1200" cap="none" spc="0" normalizeH="0" baseline="0" noProof="0" smtClean="0">
                                                        <a:ln>
                                                          <a:noFill/>
                                                        </a:ln>
                                                        <a:solidFill>
                                                          <a:schemeClr val="accent1">
                                                            <a:lumMod val="75000"/>
                                                          </a:schemeClr>
                                                        </a:solidFill>
                                                        <a:effectLst/>
                                                        <a:uLnTx/>
                                                        <a:uFillTx/>
                                                        <a:latin typeface="Cambria Math" panose="02040503050406030204" pitchFamily="18" charset="0"/>
                                                        <a:cs typeface="+mn-cs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accent1">
                                <a:lumMod val="75000"/>
                              </a:schemeClr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73472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9" name="表 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48994162"/>
                  </p:ext>
                </p:extLst>
              </p:nvPr>
            </p:nvGraphicFramePr>
            <p:xfrm>
              <a:off x="1224382" y="1682587"/>
              <a:ext cx="7199999" cy="1831311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701199">
                      <a:extLst>
                        <a:ext uri="{9D8B030D-6E8A-4147-A177-3AD203B41FA5}">
                          <a16:colId xmlns:a16="http://schemas.microsoft.com/office/drawing/2014/main" val="2494457666"/>
                        </a:ext>
                      </a:extLst>
                    </a:gridCol>
                    <a:gridCol w="2521882">
                      <a:extLst>
                        <a:ext uri="{9D8B030D-6E8A-4147-A177-3AD203B41FA5}">
                          <a16:colId xmlns:a16="http://schemas.microsoft.com/office/drawing/2014/main" val="2833104919"/>
                        </a:ext>
                      </a:extLst>
                    </a:gridCol>
                    <a:gridCol w="1976918">
                      <a:extLst>
                        <a:ext uri="{9D8B030D-6E8A-4147-A177-3AD203B41FA5}">
                          <a16:colId xmlns:a16="http://schemas.microsoft.com/office/drawing/2014/main" val="3476331921"/>
                        </a:ext>
                      </a:extLst>
                    </a:gridCol>
                  </a:tblGrid>
                  <a:tr h="480060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26" t="-6329" r="-167494" b="-2835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7246" t="-6329" r="-79227" b="-28354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64000" t="-6329" r="-923" b="-28354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91107180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26" t="-113514" r="-167494" b="-202703"/>
                          </a:stretch>
                        </a:blipFill>
                      </a:tcPr>
                    </a:tc>
                    <a:tc rowSpan="3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7246" t="-37838" r="-79227" b="-901"/>
                          </a:stretch>
                        </a:blipFill>
                      </a:tcPr>
                    </a:tc>
                    <a:tc rowSpan="3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64000" t="-37838" r="-923" b="-90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11566254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26" t="-213514" r="-167494" b="-102703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798418473"/>
                      </a:ext>
                    </a:extLst>
                  </a:tr>
                  <a:tr h="450417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26" t="-313514" r="-167494" b="-2703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 dirty="0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81473472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コンテンツ プレースホルダー 6"/>
          <p:cNvPicPr>
            <a:picLocks noGrp="1" noChangeAspect="1"/>
          </p:cNvPicPr>
          <p:nvPr>
            <p:ph sz="half"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09" y="3688081"/>
            <a:ext cx="4528459" cy="3169920"/>
          </a:xfrm>
        </p:spPr>
      </p:pic>
      <p:pic>
        <p:nvPicPr>
          <p:cNvPr id="12" name="コンテンツ プレースホルダー 7"/>
          <p:cNvPicPr>
            <a:picLocks noGrp="1" noChangeAspect="1"/>
          </p:cNvPicPr>
          <p:nvPr>
            <p:ph sz="half" idx="2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180" y="3616961"/>
            <a:ext cx="4630059" cy="3241040"/>
          </a:xfrm>
        </p:spPr>
      </p:pic>
    </p:spTree>
    <p:extLst>
      <p:ext uri="{BB962C8B-B14F-4D97-AF65-F5344CB8AC3E}">
        <p14:creationId xmlns:p14="http://schemas.microsoft.com/office/powerpoint/2010/main" val="299977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628650" y="365126"/>
            <a:ext cx="8391464" cy="1325563"/>
          </a:xfrm>
        </p:spPr>
        <p:txBody>
          <a:bodyPr/>
          <a:lstStyle/>
          <a:p>
            <a:r>
              <a:rPr lang="ja-JP" altLang="en-US" dirty="0"/>
              <a:t>オブザーバ</a:t>
            </a:r>
            <a:r>
              <a:rPr lang="ja-JP" altLang="en-US" dirty="0" smtClean="0"/>
              <a:t>の</a:t>
            </a:r>
            <a:r>
              <a:rPr lang="ja-JP" altLang="en-US" dirty="0"/>
              <a:t>極</a:t>
            </a:r>
            <a:r>
              <a:rPr lang="ja-JP" altLang="en-US" dirty="0" smtClean="0"/>
              <a:t>の考察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（シミュレーション）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48744060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重み行列の極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1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−23,0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,(−23,0)]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B05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2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−50,0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,(−50,0)]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48744060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1111" r="-2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111" r="-1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1111" r="-761" b="-2377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42925" r="-200761" b="-9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01111" r="-100761" b="-137778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42925" r="-761" b="-9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48361" r="-100761" b="-1639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7" name="コンテンツ プレースホルダー 4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0" y="3708401"/>
            <a:ext cx="4499430" cy="3149600"/>
          </a:xfrm>
        </p:spPr>
      </p:pic>
      <p:pic>
        <p:nvPicPr>
          <p:cNvPr id="9" name="コンテンツ プレースホルダー 9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182" y="3637281"/>
            <a:ext cx="4601030" cy="3220720"/>
          </a:xfrm>
        </p:spPr>
      </p:pic>
    </p:spTree>
    <p:extLst>
      <p:ext uri="{BB962C8B-B14F-4D97-AF65-F5344CB8AC3E}">
        <p14:creationId xmlns:p14="http://schemas.microsoft.com/office/powerpoint/2010/main" val="2900546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628650" y="365126"/>
            <a:ext cx="8391464" cy="1325563"/>
          </a:xfrm>
        </p:spPr>
        <p:txBody>
          <a:bodyPr/>
          <a:lstStyle/>
          <a:p>
            <a:r>
              <a:rPr lang="ja-JP" altLang="en-US" dirty="0"/>
              <a:t>オブザーバ</a:t>
            </a:r>
            <a:r>
              <a:rPr lang="ja-JP" altLang="en-US" dirty="0" smtClean="0"/>
              <a:t>の</a:t>
            </a:r>
            <a:r>
              <a:rPr lang="ja-JP" altLang="en-US" dirty="0"/>
              <a:t>極</a:t>
            </a:r>
            <a:r>
              <a:rPr lang="ja-JP" altLang="en-US" dirty="0" smtClean="0"/>
              <a:t>の考察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（シミュレーション）</a:t>
            </a:r>
            <a:endParaRPr kumimoji="1" lang="ja-JP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48744060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重み行列の極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オブザーバの極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ja-JP" altLang="en-US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5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endParaRPr kumimoji="1" lang="ja-JP" altLang="en-US" sz="15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1" lang="ja-JP" altLang="en-US" sz="1500" b="0" dirty="0" smtClean="0">
                              <a:solidFill>
                                <a:schemeClr val="tx1"/>
                              </a:solidFill>
                            </a:rPr>
                            <a:t>サンプリング周期</a:t>
                          </a:r>
                          <a:r>
                            <a:rPr kumimoji="1" lang="en-US" altLang="ja-JP" sz="1500" b="0" dirty="0" smtClean="0">
                              <a:solidFill>
                                <a:schemeClr val="tx1"/>
                              </a:solidFill>
                            </a:rPr>
                            <a:t>:</a:t>
                          </a:r>
                          <a:r>
                            <a:rPr kumimoji="1" lang="en-US" altLang="ja-JP" sz="1500" b="0" baseline="0" dirty="0" smtClean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5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𝑑𝑡</m:t>
                              </m:r>
                            </m:oMath>
                          </a14:m>
                          <a:endParaRPr kumimoji="1" lang="ja-JP" altLang="en-US" sz="1500" b="0" i="1" dirty="0">
                            <a:solidFill>
                              <a:schemeClr val="tx1"/>
                            </a:solidFill>
                            <a:latin typeface="Century" panose="02040604050505020304" pitchFamily="18" charset="0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pPr algn="ctr"/>
                          <a:endParaRPr kumimoji="1" lang="en-US" altLang="ja-JP" sz="1400" b="0" i="0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kumimoji="1" lang="en-US" altLang="ja-JP" sz="1400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diag</m:t>
                                </m:r>
                                <m:d>
                                  <m:dPr>
                                    <m:begChr m:val="["/>
                                    <m:endChr m:val="]"/>
                                    <m:ctrlPr>
                                      <a:rPr kumimoji="1" lang="en-US" altLang="ja-JP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3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kumimoji="1" lang="en-US" altLang="ja-JP" sz="14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m:rPr>
                                                  <m:brk m:alnAt="7"/>
                                                </m:r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6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sSup>
                                            <m:sSupPr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pPr>
                                            <m:e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10</m:t>
                                              </m:r>
                                            </m:e>
                                            <m:sup>
                                              <m: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5</m:t>
                                              </m:r>
                                            </m:sup>
                                          </m:sSup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2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kumimoji="1" lang="en-US" altLang="ja-JP" sz="1400" b="0" i="1" smtClean="0">
                                                  <a:solidFill>
                                                    <a:schemeClr val="tx1"/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</m:t>
                                                    </m:r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  <m:e>
                                                <m:sSup>
                                                  <m:sSupPr>
                                                    <m:ctrlP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pPr>
                                                  <m:e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10</m:t>
                                                    </m:r>
                                                  </m:e>
                                                  <m:sup>
                                                    <m:r>
                                                      <a:rPr kumimoji="1" lang="en-US" altLang="ja-JP" sz="1400" b="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 panose="02040503050406030204" pitchFamily="18" charset="0"/>
                                                      </a:rPr>
                                                      <m:t>0</m:t>
                                                    </m:r>
                                                  </m:sup>
                                                </m:sSup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d>
                              </m:oMath>
                            </m:oMathPara>
                          </a14:m>
                          <a:endParaRPr kumimoji="1" lang="ja-JP" altLang="en-US" sz="14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FF000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1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FF000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−23,0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FF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,(−23,0)]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rowSpan="2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kumimoji="1" lang="en-US" altLang="ja-JP" sz="1400" b="0" i="1" u="none" strike="noStrike" kern="1200" cap="none" spc="0" normalizeH="0" baseline="0" noProof="0" smtClean="0">
                                    <a:ln>
                                      <a:noFill/>
                                    </a:ln>
                                    <a:solidFill>
                                      <a:prstClr val="black"/>
                                    </a:solidFill>
                                    <a:effectLst/>
                                    <a:uLnTx/>
                                    <a:uFillTx/>
                                    <a:latin typeface="Cambria Math" panose="02040503050406030204" pitchFamily="18" charset="0"/>
                                    <a:ea typeface="+mn-ea"/>
                                    <a:cs typeface="+mn-cs"/>
                                  </a:rPr>
                                  <m:t>0.005</m:t>
                                </m:r>
                              </m:oMath>
                            </m:oMathPara>
                          </a14:m>
                          <a:endParaRPr kumimoji="1" lang="ja-JP" altLang="en-US" sz="14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entury" panose="020406040505050203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dist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𝑜𝑏𝑠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_</m:t>
                              </m:r>
                              <m:r>
                                <a:rPr kumimoji="1" lang="en-US" altLang="ja-JP" sz="1400" b="0" i="1" u="none" strike="noStrike" kern="1200" cap="none" spc="0" normalizeH="0" baseline="0" noProof="0" dirty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cs typeface="+mn-cs"/>
                                </a:rPr>
                                <m:t>𝑝</m:t>
                              </m:r>
                            </m:oMath>
                          </a14:m>
                          <a:r>
                            <a:rPr kumimoji="1" lang="en-US" altLang="ja-JP" sz="1400" b="0" i="0" u="none" strike="noStrike" kern="1200" cap="none" spc="0" normalizeH="0" baseline="0" noProof="0" dirty="0" smtClean="0">
                              <a:ln>
                                <a:noFill/>
                              </a:ln>
                              <a:solidFill>
                                <a:srgbClr val="00B050"/>
                              </a:solidFill>
                              <a:effectLst/>
                              <a:uLnTx/>
                              <a:uFillTx/>
                              <a:latin typeface="Century" panose="02040604050505020304" pitchFamily="18" charset="0"/>
                              <a:ea typeface="+mn-ea"/>
                              <a:cs typeface="+mn-cs"/>
                            </a:rPr>
                            <a:t>2 : </a:t>
                          </a:r>
                          <a14:m>
                            <m:oMath xmlns:m="http://schemas.openxmlformats.org/officeDocument/2006/math"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 [</m:t>
                              </m:r>
                              <m:d>
                                <m:dPr>
                                  <m:ctrlP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kumimoji="1" lang="en-US" altLang="ja-JP" sz="1400" b="0" i="1" u="none" strike="noStrike" kern="1200" cap="none" spc="0" normalizeH="0" baseline="0" noProof="0" smtClean="0">
                                      <a:ln>
                                        <a:noFill/>
                                      </a:ln>
                                      <a:solidFill>
                                        <a:srgbClr val="00B050"/>
                                      </a:solidFill>
                                      <a:effectLst/>
                                      <a:uLnTx/>
                                      <a:uFillTx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−50,0</m:t>
                                  </m:r>
                                </m:e>
                              </m:d>
                              <m:r>
                                <a:rPr kumimoji="1" lang="en-US" altLang="ja-JP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B05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,(−50,0)]</m:t>
                              </m:r>
                            </m:oMath>
                          </a14:m>
                          <a:endParaRPr kumimoji="1" lang="en-US" altLang="ja-JP" sz="14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srgbClr val="00B05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 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48744060"/>
                  </p:ext>
                </p:extLst>
              </p:nvPr>
            </p:nvGraphicFramePr>
            <p:xfrm>
              <a:off x="1224382" y="1683894"/>
              <a:ext cx="7200000" cy="183502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400000">
                      <a:extLst>
                        <a:ext uri="{9D8B030D-6E8A-4147-A177-3AD203B41FA5}">
                          <a16:colId xmlns:a16="http://schemas.microsoft.com/office/drawing/2014/main" val="1078048728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3795430221"/>
                        </a:ext>
                      </a:extLst>
                    </a:gridCol>
                    <a:gridCol w="2400000">
                      <a:extLst>
                        <a:ext uri="{9D8B030D-6E8A-4147-A177-3AD203B41FA5}">
                          <a16:colId xmlns:a16="http://schemas.microsoft.com/office/drawing/2014/main" val="146621233"/>
                        </a:ext>
                      </a:extLst>
                    </a:gridCol>
                  </a:tblGrid>
                  <a:tr h="546452"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1111" r="-2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111" r="-100761" b="-23777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1111" r="-761" b="-2377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31206585"/>
                      </a:ext>
                    </a:extLst>
                  </a:tr>
                  <a:tr h="546452"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54" t="-42925" r="-200761" b="-94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01111" r="-100761" b="-137778"/>
                          </a:stretch>
                        </a:blipFill>
                      </a:tcPr>
                    </a:tc>
                    <a:tc rowSpan="2"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254" t="-42925" r="-761" b="-9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04804593"/>
                      </a:ext>
                    </a:extLst>
                  </a:tr>
                  <a:tr h="742124"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ja-JP"/>
                        </a:p>
                      </a:txBody>
                      <a:tcPr marL="68580" marR="68580" marT="34290" marB="34290"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254" t="-148361" r="-100761" b="-1639"/>
                          </a:stretch>
                        </a:blipFill>
                      </a:tcPr>
                    </a:tc>
                    <a:tc vMerge="1">
                      <a:txBody>
                        <a:bodyPr/>
                        <a:lstStyle/>
                        <a:p>
                          <a:endParaRPr kumimoji="1" lang="ja-JP" alt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63007859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7" name="コンテンツ プレースホルダー 6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" y="3688080"/>
            <a:ext cx="4513943" cy="3159760"/>
          </a:xfrm>
        </p:spPr>
      </p:pic>
      <p:pic>
        <p:nvPicPr>
          <p:cNvPr id="8" name="コンテンツ プレースホルダー 7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181" y="3616960"/>
            <a:ext cx="4630057" cy="3241040"/>
          </a:xfrm>
        </p:spPr>
      </p:pic>
    </p:spTree>
    <p:extLst>
      <p:ext uri="{BB962C8B-B14F-4D97-AF65-F5344CB8AC3E}">
        <p14:creationId xmlns:p14="http://schemas.microsoft.com/office/powerpoint/2010/main" val="262771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575</TotalTime>
  <Words>379</Words>
  <Application>Microsoft Office PowerPoint</Application>
  <PresentationFormat>画面に合わせる (4:3)</PresentationFormat>
  <Paragraphs>133</Paragraphs>
  <Slides>17</Slides>
  <Notes>1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17</vt:i4>
      </vt:variant>
    </vt:vector>
  </HeadingPairs>
  <TitlesOfParts>
    <vt:vector size="24" baseType="lpstr">
      <vt:lpstr>ＭＳ Ｐ明朝</vt:lpstr>
      <vt:lpstr>游ゴシック</vt:lpstr>
      <vt:lpstr>Arial</vt:lpstr>
      <vt:lpstr>Cambria Math</vt:lpstr>
      <vt:lpstr>Century</vt:lpstr>
      <vt:lpstr>Century Schoolbook</vt:lpstr>
      <vt:lpstr>Office テーマ</vt:lpstr>
      <vt:lpstr>倒立振子の安定化制御</vt:lpstr>
      <vt:lpstr>発表内容</vt:lpstr>
      <vt:lpstr>𝑀と𝑓の検証</vt:lpstr>
      <vt:lpstr>𝐽と𝑐の検証 </vt:lpstr>
      <vt:lpstr>パラメータ一覧</vt:lpstr>
      <vt:lpstr>安定化制御</vt:lpstr>
      <vt:lpstr>重み行列の考察 （シミュレーション）</vt:lpstr>
      <vt:lpstr>オブザーバの極の考察 （シミュレーション）</vt:lpstr>
      <vt:lpstr>オブザーバの極の考察 （シミュレーション）</vt:lpstr>
      <vt:lpstr>サンプリング周期の考察 （シミュレーション）</vt:lpstr>
      <vt:lpstr>サンプリング周期の考察 （シミュレーション）</vt:lpstr>
      <vt:lpstr>安定化制御（実験）</vt:lpstr>
      <vt:lpstr>重み行列の考察 （実験）</vt:lpstr>
      <vt:lpstr>オブザーバの極の考察 （実験）</vt:lpstr>
      <vt:lpstr>サンプリング周期の考察 （実験）</vt:lpstr>
      <vt:lpstr>振り上げ制御</vt:lpstr>
      <vt:lpstr>振り上げ制御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倒立振子の安定化制御</dc:title>
  <dc:creator>takikawa</dc:creator>
  <cp:lastModifiedBy>takikawa</cp:lastModifiedBy>
  <cp:revision>25</cp:revision>
  <dcterms:created xsi:type="dcterms:W3CDTF">2017-07-25T12:15:43Z</dcterms:created>
  <dcterms:modified xsi:type="dcterms:W3CDTF">2017-07-26T07:23:23Z</dcterms:modified>
</cp:coreProperties>
</file>

<file path=docProps/thumbnail.jpeg>
</file>